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0"/>
  </p:notesMasterIdLst>
  <p:handoutMasterIdLst>
    <p:handoutMasterId r:id="rId101"/>
  </p:handoutMasterIdLst>
  <p:sldIdLst>
    <p:sldId id="2034" r:id="rId5"/>
    <p:sldId id="1661" r:id="rId6"/>
    <p:sldId id="2096" r:id="rId7"/>
    <p:sldId id="2016" r:id="rId8"/>
    <p:sldId id="2063" r:id="rId9"/>
    <p:sldId id="2065" r:id="rId10"/>
    <p:sldId id="1994" r:id="rId11"/>
    <p:sldId id="2066" r:id="rId12"/>
    <p:sldId id="2033" r:id="rId13"/>
    <p:sldId id="1880" r:id="rId14"/>
    <p:sldId id="2013" r:id="rId15"/>
    <p:sldId id="2029" r:id="rId16"/>
    <p:sldId id="2017" r:id="rId17"/>
    <p:sldId id="2030" r:id="rId18"/>
    <p:sldId id="2023" r:id="rId19"/>
    <p:sldId id="2067" r:id="rId20"/>
    <p:sldId id="2068" r:id="rId21"/>
    <p:sldId id="2070" r:id="rId22"/>
    <p:sldId id="2073" r:id="rId23"/>
    <p:sldId id="2071" r:id="rId24"/>
    <p:sldId id="2072" r:id="rId25"/>
    <p:sldId id="2093" r:id="rId26"/>
    <p:sldId id="2069" r:id="rId27"/>
    <p:sldId id="2074" r:id="rId28"/>
    <p:sldId id="2075" r:id="rId29"/>
    <p:sldId id="2076" r:id="rId30"/>
    <p:sldId id="2098" r:id="rId31"/>
    <p:sldId id="2047" r:id="rId32"/>
    <p:sldId id="2039" r:id="rId33"/>
    <p:sldId id="1885" r:id="rId34"/>
    <p:sldId id="2079" r:id="rId35"/>
    <p:sldId id="256" r:id="rId36"/>
    <p:sldId id="2094" r:id="rId37"/>
    <p:sldId id="1858" r:id="rId38"/>
    <p:sldId id="1888" r:id="rId39"/>
    <p:sldId id="2082" r:id="rId40"/>
    <p:sldId id="2061" r:id="rId41"/>
    <p:sldId id="2036" r:id="rId42"/>
    <p:sldId id="2077" r:id="rId43"/>
    <p:sldId id="2060" r:id="rId44"/>
    <p:sldId id="2037" r:id="rId45"/>
    <p:sldId id="4365" r:id="rId46"/>
    <p:sldId id="2048" r:id="rId47"/>
    <p:sldId id="2049" r:id="rId48"/>
    <p:sldId id="2078" r:id="rId49"/>
    <p:sldId id="2040" r:id="rId50"/>
    <p:sldId id="2080" r:id="rId51"/>
    <p:sldId id="2042" r:id="rId52"/>
    <p:sldId id="1859" r:id="rId53"/>
    <p:sldId id="1877" r:id="rId54"/>
    <p:sldId id="1879" r:id="rId55"/>
    <p:sldId id="1878" r:id="rId56"/>
    <p:sldId id="2099" r:id="rId57"/>
    <p:sldId id="2100" r:id="rId58"/>
    <p:sldId id="1882" r:id="rId59"/>
    <p:sldId id="4351" r:id="rId60"/>
    <p:sldId id="4350" r:id="rId61"/>
    <p:sldId id="1883" r:id="rId62"/>
    <p:sldId id="4352" r:id="rId63"/>
    <p:sldId id="4364" r:id="rId64"/>
    <p:sldId id="2043" r:id="rId65"/>
    <p:sldId id="1892" r:id="rId66"/>
    <p:sldId id="2044" r:id="rId67"/>
    <p:sldId id="1896" r:id="rId68"/>
    <p:sldId id="1963" r:id="rId69"/>
    <p:sldId id="2051" r:id="rId70"/>
    <p:sldId id="1881" r:id="rId71"/>
    <p:sldId id="2086" r:id="rId72"/>
    <p:sldId id="2022" r:id="rId73"/>
    <p:sldId id="1981" r:id="rId74"/>
    <p:sldId id="2057" r:id="rId75"/>
    <p:sldId id="2084" r:id="rId76"/>
    <p:sldId id="2085" r:id="rId77"/>
    <p:sldId id="2055" r:id="rId78"/>
    <p:sldId id="2056" r:id="rId79"/>
    <p:sldId id="1982" r:id="rId80"/>
    <p:sldId id="1987" r:id="rId81"/>
    <p:sldId id="1907" r:id="rId82"/>
    <p:sldId id="2053" r:id="rId83"/>
    <p:sldId id="2007" r:id="rId84"/>
    <p:sldId id="2052" r:id="rId85"/>
    <p:sldId id="1908" r:id="rId86"/>
    <p:sldId id="2089" r:id="rId87"/>
    <p:sldId id="1956" r:id="rId88"/>
    <p:sldId id="1984" r:id="rId89"/>
    <p:sldId id="260" r:id="rId90"/>
    <p:sldId id="1894" r:id="rId91"/>
    <p:sldId id="2058" r:id="rId92"/>
    <p:sldId id="2059" r:id="rId93"/>
    <p:sldId id="2091" r:id="rId94"/>
    <p:sldId id="2008" r:id="rId95"/>
    <p:sldId id="2090" r:id="rId96"/>
    <p:sldId id="1968" r:id="rId97"/>
    <p:sldId id="1974" r:id="rId98"/>
    <p:sldId id="2050" r:id="rId99"/>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2096"/>
          </p14:sldIdLst>
        </p14:section>
        <p14:section name="Title slides" id="{6290A1E8-AFB8-3548-8B68-764E854A696A}">
          <p14:sldIdLst>
            <p14:sldId id="2016"/>
            <p14:sldId id="2063"/>
            <p14:sldId id="2065"/>
            <p14:sldId id="1994"/>
            <p14:sldId id="2066"/>
            <p14:sldId id="2033"/>
            <p14:sldId id="1880"/>
            <p14:sldId id="2013"/>
            <p14:sldId id="2029"/>
            <p14:sldId id="2017"/>
            <p14:sldId id="2030"/>
            <p14:sldId id="2023"/>
            <p14:sldId id="2067"/>
            <p14:sldId id="2068"/>
            <p14:sldId id="2070"/>
            <p14:sldId id="2073"/>
            <p14:sldId id="2071"/>
            <p14:sldId id="2072"/>
            <p14:sldId id="2093"/>
            <p14:sldId id="2069"/>
            <p14:sldId id="2074"/>
            <p14:sldId id="2075"/>
            <p14:sldId id="2076"/>
            <p14:sldId id="2098"/>
            <p14:sldId id="2047"/>
            <p14:sldId id="2039"/>
            <p14:sldId id="1885"/>
            <p14:sldId id="2079"/>
            <p14:sldId id="256"/>
            <p14:sldId id="2094"/>
            <p14:sldId id="1858"/>
            <p14:sldId id="1888"/>
            <p14:sldId id="2082"/>
            <p14:sldId id="2061"/>
            <p14:sldId id="2036"/>
            <p14:sldId id="2077"/>
            <p14:sldId id="2060"/>
            <p14:sldId id="2037"/>
            <p14:sldId id="4365"/>
            <p14:sldId id="2048"/>
            <p14:sldId id="2049"/>
            <p14:sldId id="2078"/>
            <p14:sldId id="2040"/>
            <p14:sldId id="2080"/>
            <p14:sldId id="2042"/>
            <p14:sldId id="1859"/>
            <p14:sldId id="1877"/>
            <p14:sldId id="1879"/>
            <p14:sldId id="1878"/>
            <p14:sldId id="2099"/>
            <p14:sldId id="2100"/>
            <p14:sldId id="1882"/>
            <p14:sldId id="4351"/>
            <p14:sldId id="4350"/>
            <p14:sldId id="1883"/>
            <p14:sldId id="4352"/>
            <p14:sldId id="4364"/>
            <p14:sldId id="2043"/>
            <p14:sldId id="1892"/>
            <p14:sldId id="2044"/>
            <p14:sldId id="1896"/>
            <p14:sldId id="1963"/>
            <p14:sldId id="2051"/>
            <p14:sldId id="1881"/>
            <p14:sldId id="2086"/>
            <p14:sldId id="2022"/>
            <p14:sldId id="1981"/>
            <p14:sldId id="2057"/>
            <p14:sldId id="2084"/>
            <p14:sldId id="2085"/>
            <p14:sldId id="2055"/>
            <p14:sldId id="2056"/>
            <p14:sldId id="1982"/>
            <p14:sldId id="1987"/>
            <p14:sldId id="1907"/>
            <p14:sldId id="2053"/>
            <p14:sldId id="2007"/>
            <p14:sldId id="2052"/>
            <p14:sldId id="1908"/>
            <p14:sldId id="2089"/>
            <p14:sldId id="1956"/>
            <p14:sldId id="1984"/>
            <p14:sldId id="260"/>
            <p14:sldId id="1894"/>
            <p14:sldId id="2058"/>
            <p14:sldId id="2059"/>
            <p14:sldId id="2091"/>
            <p14:sldId id="2008"/>
            <p14:sldId id="2090"/>
            <p14:sldId id="1968"/>
            <p14:sldId id="1974"/>
            <p14:sldId id="2050"/>
          </p14:sldIdLst>
        </p14:section>
        <p14:section name="Additional Layouts" id="{40B2B39E-9CDC-46B4-8BD3-EC8784DB9ACA}">
          <p14:sldIdLst/>
        </p14:section>
        <p14:section name="Photo layouts" id="{D621C2D6-E251-4D6A-B57B-FE2BD2808FF7}">
          <p14:sldIdLst/>
        </p14:section>
        <p14:section name="Devices" id="{2B5A97A7-7FF4-4CAA-B935-0E587DE3BF08}">
          <p14:sldIdLst/>
        </p14:section>
        <p14:section name="Charts &amp; Tables" id="{AFAC3585-98A2-4586-811C-E2F544B9326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97" autoAdjust="0"/>
    <p:restoredTop sz="94527" autoAdjust="0"/>
  </p:normalViewPr>
  <p:slideViewPr>
    <p:cSldViewPr snapToGrid="0">
      <p:cViewPr varScale="1">
        <p:scale>
          <a:sx n="91" d="100"/>
          <a:sy n="91" d="100"/>
        </p:scale>
        <p:origin x="75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commentAuthors" Target="commen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11/21/2019 2:51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11/21/2019 2:50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11/21/2019 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73588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11/21/2019 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11/21/2019</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11/21/2019</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crosoft/BCUpgra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6.svg"/><Relationship Id="rId10" Type="http://schemas.openxmlformats.org/officeDocument/2006/relationships/image" Target="../media/image29.svg"/><Relationship Id="rId4" Type="http://schemas.openxmlformats.org/officeDocument/2006/relationships/image" Target="../media/image44.png"/><Relationship Id="rId9" Type="http://schemas.openxmlformats.org/officeDocument/2006/relationships/image" Target="../media/image28.png"/><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svg"/><Relationship Id="rId2" Type="http://schemas.openxmlformats.org/officeDocument/2006/relationships/image" Target="../media/image52.png"/><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2.png"/><Relationship Id="rId10" Type="http://schemas.openxmlformats.org/officeDocument/2006/relationships/image" Target="../media/image83.png"/><Relationship Id="rId4" Type="http://schemas.openxmlformats.org/officeDocument/2006/relationships/image" Target="../media/image23.png"/><Relationship Id="rId9"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3.xml"/><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7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3.xml"/><Relationship Id="rId4" Type="http://schemas.openxmlformats.org/officeDocument/2006/relationships/image" Target="../media/image122.sv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4.png"/></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github.com/microsoft/BCUpgrade/blob/master/15X%20-%20Business%20Central%202019%20Wave%202/Example/UpgradeLibrary.psm1" TargetMode="Externa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Deck v1.0</a:t>
            </a: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a:t>
            </a:r>
            <a:r>
              <a:rPr lang="en-US" dirty="0" err="1"/>
              <a:t>Tenan</a:t>
            </a:r>
            <a:r>
              <a:rPr lang="en-US" dirty="0"/>
              <a: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Shoe Size extension</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AB86-0AAB-4D0C-9899-873516A4188C}"/>
              </a:ext>
            </a:extLst>
          </p:cNvPr>
          <p:cNvSpPr>
            <a:spLocks noGrp="1"/>
          </p:cNvSpPr>
          <p:nvPr>
            <p:ph type="title"/>
          </p:nvPr>
        </p:nvSpPr>
        <p:spPr/>
        <p:txBody>
          <a:bodyPr/>
          <a:lstStyle/>
          <a:p>
            <a:r>
              <a:rPr lang="en-US" dirty="0"/>
              <a:t>Additive changes</a:t>
            </a:r>
          </a:p>
        </p:txBody>
      </p:sp>
      <p:grpSp>
        <p:nvGrpSpPr>
          <p:cNvPr id="14" name="Group 13">
            <a:extLst>
              <a:ext uri="{FF2B5EF4-FFF2-40B4-BE49-F238E27FC236}">
                <a16:creationId xmlns:a16="http://schemas.microsoft.com/office/drawing/2014/main" id="{71D01331-E69A-4380-8569-54BEAED911F0}"/>
              </a:ext>
            </a:extLst>
          </p:cNvPr>
          <p:cNvGrpSpPr/>
          <p:nvPr/>
        </p:nvGrpSpPr>
        <p:grpSpPr>
          <a:xfrm>
            <a:off x="617774" y="1673316"/>
            <a:ext cx="2425375" cy="603057"/>
            <a:chOff x="9189281" y="2229906"/>
            <a:chExt cx="2425375" cy="603057"/>
          </a:xfrm>
        </p:grpSpPr>
        <p:sp>
          <p:nvSpPr>
            <p:cNvPr id="15" name="TextBox 14">
              <a:extLst>
                <a:ext uri="{FF2B5EF4-FFF2-40B4-BE49-F238E27FC236}">
                  <a16:creationId xmlns:a16="http://schemas.microsoft.com/office/drawing/2014/main" id="{E16E282D-09DD-4E41-94DC-AD1C155F217C}"/>
                </a:ext>
              </a:extLst>
            </p:cNvPr>
            <p:cNvSpPr txBox="1"/>
            <p:nvPr/>
          </p:nvSpPr>
          <p:spPr>
            <a:xfrm>
              <a:off x="9655081" y="2260499"/>
              <a:ext cx="1959575"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Tables</a:t>
              </a:r>
              <a:endParaRPr lang="en-US" sz="2000" dirty="0" err="1">
                <a:gradFill>
                  <a:gsLst>
                    <a:gs pos="2917">
                      <a:schemeClr val="tx1"/>
                    </a:gs>
                    <a:gs pos="30000">
                      <a:schemeClr val="tx1"/>
                    </a:gs>
                  </a:gsLst>
                  <a:lin ang="5400000" scaled="0"/>
                </a:gradFill>
              </a:endParaRPr>
            </a:p>
          </p:txBody>
        </p:sp>
        <p:pic>
          <p:nvPicPr>
            <p:cNvPr id="16" name="Graphic 15" descr="Checkmark">
              <a:extLst>
                <a:ext uri="{FF2B5EF4-FFF2-40B4-BE49-F238E27FC236}">
                  <a16:creationId xmlns:a16="http://schemas.microsoft.com/office/drawing/2014/main" id="{976AA626-BA73-4DB2-B7AB-043E3B2C7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grpSp>
        <p:nvGrpSpPr>
          <p:cNvPr id="19" name="Group 18">
            <a:extLst>
              <a:ext uri="{FF2B5EF4-FFF2-40B4-BE49-F238E27FC236}">
                <a16:creationId xmlns:a16="http://schemas.microsoft.com/office/drawing/2014/main" id="{4FED0726-7FE8-4842-AE62-8C0E582CA5D5}"/>
              </a:ext>
            </a:extLst>
          </p:cNvPr>
          <p:cNvGrpSpPr/>
          <p:nvPr/>
        </p:nvGrpSpPr>
        <p:grpSpPr>
          <a:xfrm>
            <a:off x="617774" y="2422064"/>
            <a:ext cx="2375618" cy="603057"/>
            <a:chOff x="9189281" y="2229906"/>
            <a:chExt cx="2375618" cy="603057"/>
          </a:xfrm>
        </p:grpSpPr>
        <p:sp>
          <p:nvSpPr>
            <p:cNvPr id="20" name="TextBox 19">
              <a:extLst>
                <a:ext uri="{FF2B5EF4-FFF2-40B4-BE49-F238E27FC236}">
                  <a16:creationId xmlns:a16="http://schemas.microsoft.com/office/drawing/2014/main" id="{FAB0ACF7-57B5-4DF1-8325-A795A9BF1082}"/>
                </a:ext>
              </a:extLst>
            </p:cNvPr>
            <p:cNvSpPr txBox="1"/>
            <p:nvPr/>
          </p:nvSpPr>
          <p:spPr>
            <a:xfrm>
              <a:off x="9655081" y="2260499"/>
              <a:ext cx="1909818"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Fields</a:t>
              </a:r>
              <a:endParaRPr lang="en-US" sz="2000" dirty="0" err="1">
                <a:gradFill>
                  <a:gsLst>
                    <a:gs pos="2917">
                      <a:schemeClr val="tx1"/>
                    </a:gs>
                    <a:gs pos="30000">
                      <a:schemeClr val="tx1"/>
                    </a:gs>
                  </a:gsLst>
                  <a:lin ang="5400000" scaled="0"/>
                </a:gradFill>
              </a:endParaRPr>
            </a:p>
          </p:txBody>
        </p:sp>
        <p:pic>
          <p:nvPicPr>
            <p:cNvPr id="21" name="Graphic 20" descr="Checkmark">
              <a:extLst>
                <a:ext uri="{FF2B5EF4-FFF2-40B4-BE49-F238E27FC236}">
                  <a16:creationId xmlns:a16="http://schemas.microsoft.com/office/drawing/2014/main" id="{3D398463-AC5C-4847-9C9C-BE603A88E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spTree>
    <p:extLst>
      <p:ext uri="{BB962C8B-B14F-4D97-AF65-F5344CB8AC3E}">
        <p14:creationId xmlns:p14="http://schemas.microsoft.com/office/powerpoint/2010/main" val="2678160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examples</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598771"/>
          </a:xfrm>
        </p:spPr>
        <p:txBody>
          <a:bodyPr/>
          <a:lstStyle/>
          <a:p>
            <a:r>
              <a:rPr lang="en-US" dirty="0"/>
              <a:t>ID must be in upgrade range,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4561249"/>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 only. The goal is to spread awareness regarding upgrade functionality. The information in the deck is presenting the current state and may become obsolete. Please refer to the official documentation to verify if the information is still applicable.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In case something is in-correct, not up-to date, not clear enough or you would like to get more information on certain topic please open an issue at:</a:t>
            </a: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hlinkClick r:id="rId2"/>
              </a:rPr>
              <a:t>https://github.com/microsoft/BCUpgrade</a:t>
            </a:r>
            <a:endParaRPr lang="en-US" sz="2200" dirty="0">
              <a:solidFill>
                <a:srgbClr val="353535"/>
              </a:solidFill>
              <a:latin typeface="Segoe UI" panose="020B0502040204020203" pitchFamily="34" charset="0"/>
              <a:cs typeface="Segoe UI" panose="020B0502040204020203" pitchFamily="34" charset="0"/>
            </a:endParaRPr>
          </a:p>
          <a:p>
            <a:pPr marL="0" lvl="1" defTabSz="914367">
              <a:lnSpc>
                <a:spcPct val="90000"/>
              </a:lnSpc>
              <a:spcBef>
                <a:spcPct val="20000"/>
              </a:spcBef>
              <a:buSzPct val="90000"/>
              <a:defRPr/>
            </a:pP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rPr>
              <a:t>And we will upgrade this deck</a:t>
            </a: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the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a:t>
            </a:r>
            <a:r>
              <a:rPr lang="en-US" sz="1400" dirty="0" err="1">
                <a:latin typeface="+mn-lt"/>
              </a:rPr>
              <a:t>Selection",DATABASE</a:t>
            </a:r>
            <a:r>
              <a:rPr lang="en-US" sz="1400" dirty="0">
                <a:latin typeface="+mn-lt"/>
              </a:rPr>
              <a:t>::"UPG Report Layout Selection",</a:t>
            </a:r>
            <a:r>
              <a:rPr lang="en-US" sz="1400" dirty="0" err="1">
                <a:latin typeface="+mn-lt"/>
              </a:rPr>
              <a:t>TableSynchSetup.Mode</a:t>
            </a:r>
            <a:r>
              <a:rPr lang="en-US" sz="1400" dirty="0">
                <a:latin typeface="+mn-lt"/>
              </a:rPr>
              <a:t>::Copy);</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it there is no tooling right now to help with moving or removing SQL tables. 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4924425"/>
          </a:xfrm>
        </p:spPr>
        <p:txBody>
          <a:bodyPr/>
          <a:lstStyle/>
          <a:p>
            <a:r>
              <a:rPr lang="en-US" dirty="0">
                <a:latin typeface="+mn-lt"/>
              </a:rPr>
              <a:t>In SQL </a:t>
            </a:r>
            <a:r>
              <a:rPr lang="en-US" dirty="0" err="1">
                <a:latin typeface="+mn-lt"/>
              </a:rPr>
              <a:t>Guid</a:t>
            </a:r>
            <a:r>
              <a:rPr lang="en-US" dirty="0">
                <a:latin typeface="+mn-lt"/>
              </a:rPr>
              <a:t> is appended and Nav Object </a:t>
            </a:r>
            <a:r>
              <a:rPr lang="en-US" dirty="0" err="1">
                <a:latin typeface="+mn-lt"/>
              </a:rPr>
              <a:t>Medatada</a:t>
            </a:r>
            <a:r>
              <a:rPr lang="en-US" dirty="0">
                <a:latin typeface="+mn-lt"/>
              </a:rPr>
              <a:t> is updated</a:t>
            </a:r>
          </a:p>
          <a:p>
            <a:endParaRPr lang="en-US" dirty="0">
              <a:latin typeface="+mn-lt"/>
            </a:endParaRPr>
          </a:p>
          <a:p>
            <a:r>
              <a:rPr lang="en-US" dirty="0">
                <a:latin typeface="+mn-lt"/>
              </a:rPr>
              <a:t>Happens automatically if Name and ID matches</a:t>
            </a:r>
          </a:p>
          <a:p>
            <a:endParaRPr lang="en-US" dirty="0">
              <a:latin typeface="+mn-lt"/>
            </a:endParaRPr>
          </a:p>
          <a:p>
            <a:r>
              <a:rPr lang="en-US" dirty="0">
                <a:latin typeface="+mn-lt"/>
              </a:rPr>
              <a:t>Fields are not used to </a:t>
            </a:r>
            <a:r>
              <a:rPr lang="en-US" dirty="0" err="1">
                <a:latin typeface="+mn-lt"/>
              </a:rPr>
              <a:t>determaine</a:t>
            </a:r>
            <a:r>
              <a:rPr lang="en-US" dirty="0">
                <a:latin typeface="+mn-lt"/>
              </a:rPr>
              <a:t> if table can be moved to extension</a:t>
            </a:r>
          </a:p>
          <a:p>
            <a:r>
              <a:rPr lang="en-US" dirty="0">
                <a:latin typeface="+mn-lt"/>
              </a:rPr>
              <a:t>(Latter upgrade steps will most likely fail if fields don’t match, however we can transfer the table)</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NAVAppExtension</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pic>
        <p:nvPicPr>
          <p:cNvPr id="9" name="Picture 8">
            <a:extLst>
              <a:ext uri="{FF2B5EF4-FFF2-40B4-BE49-F238E27FC236}">
                <a16:creationId xmlns:a16="http://schemas.microsoft.com/office/drawing/2014/main" id="{449634E2-CB6A-46FB-B05A-B8FF6A7CA0D9}"/>
              </a:ext>
            </a:extLst>
          </p:cNvPr>
          <p:cNvPicPr>
            <a:picLocks noChangeAspect="1"/>
          </p:cNvPicPr>
          <p:nvPr/>
        </p:nvPicPr>
        <p:blipFill rotWithShape="1">
          <a:blip r:embed="rId6"/>
          <a:srcRect t="22114" b="13615"/>
          <a:stretch/>
        </p:blipFill>
        <p:spPr>
          <a:xfrm>
            <a:off x="465138" y="1206307"/>
            <a:ext cx="11533187" cy="2290955"/>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7934459" y="3743390"/>
            <a:ext cx="3950119" cy="2769989"/>
          </a:xfrm>
        </p:spPr>
        <p:txBody>
          <a:bodyPr/>
          <a:lstStyle/>
          <a:p>
            <a:r>
              <a:rPr lang="en-US" dirty="0">
                <a:latin typeface="+mn-lt"/>
              </a:rPr>
              <a:t>Slide is animated</a:t>
            </a:r>
          </a:p>
          <a:p>
            <a:endParaRPr lang="en-US" dirty="0">
              <a:latin typeface="+mn-lt"/>
            </a:endParaRPr>
          </a:p>
          <a:p>
            <a:r>
              <a:rPr lang="en-US" dirty="0">
                <a:latin typeface="+mn-lt"/>
              </a:rPr>
              <a:t>We add </a:t>
            </a:r>
            <a:r>
              <a:rPr lang="en-US" dirty="0" err="1">
                <a:latin typeface="+mn-lt"/>
              </a:rPr>
              <a:t>guids</a:t>
            </a:r>
            <a:r>
              <a:rPr lang="en-US" dirty="0">
                <a:latin typeface="+mn-lt"/>
              </a:rPr>
              <a:t> to tables as we sync apps, after </a:t>
            </a:r>
          </a:p>
          <a:p>
            <a:endParaRPr lang="en-US" dirty="0">
              <a:latin typeface="+mn-lt"/>
            </a:endParaRPr>
          </a:p>
          <a:p>
            <a:r>
              <a:rPr lang="en-US" dirty="0">
                <a:latin typeface="+mn-lt"/>
              </a:rPr>
              <a:t>At the sync step we will look at the extensions metadata, find the tables by the name and ID and update it in SQL</a:t>
            </a:r>
          </a:p>
        </p:txBody>
      </p:sp>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1846659"/>
          </a:xfrm>
        </p:spPr>
        <p:txBody>
          <a:bodyPr/>
          <a:lstStyle/>
          <a:p>
            <a:r>
              <a:rPr lang="en-US" dirty="0"/>
              <a:t>If you are still On-Prem and would like to get the same architectures as on SaaS and do not want to wait, you may look into this blog article: </a:t>
            </a:r>
            <a:r>
              <a:rPr lang="en-US" dirty="0">
                <a:hlinkClick r:id="rId2"/>
              </a:rPr>
              <a:t>https://www.hougaard.com/uplifting/</a:t>
            </a:r>
            <a:endParaRPr lang="en-US" dirty="0"/>
          </a:p>
          <a:p>
            <a:endParaRPr lang="en-US" dirty="0"/>
          </a:p>
          <a:p>
            <a:r>
              <a:rPr lang="en-US" dirty="0"/>
              <a:t>It contains the automated way of moving data via SQL </a:t>
            </a:r>
            <a:r>
              <a:rPr lang="en-US" dirty="0" err="1"/>
              <a:t>Scipts</a:t>
            </a:r>
            <a:r>
              <a:rPr lang="en-US" dirty="0"/>
              <a:t>. This approach cannot be used if you have an extension in SaaS at this moment.</a:t>
            </a:r>
          </a:p>
          <a:p>
            <a:endParaRPr lang="en-US" dirty="0"/>
          </a:p>
        </p:txBody>
      </p:sp>
    </p:spTree>
    <p:extLst>
      <p:ext uri="{BB962C8B-B14F-4D97-AF65-F5344CB8AC3E}">
        <p14:creationId xmlns:p14="http://schemas.microsoft.com/office/powerpoint/2010/main" val="8846561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Write Upgrade code to loop over and copy from Upgrade or </a:t>
            </a:r>
            <a:r>
              <a:rPr lang="en-US" sz="2400" dirty="0" err="1">
                <a:gradFill>
                  <a:gsLst>
                    <a:gs pos="2917">
                      <a:schemeClr val="tx1"/>
                    </a:gs>
                    <a:gs pos="30000">
                      <a:schemeClr val="tx1"/>
                    </a:gs>
                  </a:gsLst>
                  <a:lin ang="5400000" scaled="0"/>
                </a:gradFill>
              </a:rPr>
              <a:t>OnInstall</a:t>
            </a:r>
            <a:r>
              <a:rPr lang="en-US" sz="2400" dirty="0">
                <a:gradFill>
                  <a:gsLst>
                    <a:gs pos="2917">
                      <a:schemeClr val="tx1"/>
                    </a:gs>
                    <a:gs pos="30000">
                      <a:schemeClr val="tx1"/>
                    </a:gs>
                  </a:gsLst>
                  <a:lin ang="5400000" scaled="0"/>
                </a:gradFill>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Features that are considered for 16.x and 15.x</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1538883"/>
          </a:xfrm>
        </p:spPr>
        <p:txBody>
          <a:bodyPr/>
          <a:lstStyle/>
          <a:p>
            <a:r>
              <a:rPr lang="en-US" dirty="0"/>
              <a:t>Ability to extract fields to table extension automatically</a:t>
            </a:r>
          </a:p>
          <a:p>
            <a:endParaRPr lang="en-US" dirty="0"/>
          </a:p>
          <a:p>
            <a:r>
              <a:rPr lang="en-US" dirty="0"/>
              <a:t>Move fields and tables from one extension to another</a:t>
            </a:r>
          </a:p>
          <a:p>
            <a:endParaRPr lang="en-US" dirty="0"/>
          </a:p>
          <a:p>
            <a:r>
              <a:rPr lang="en-US" dirty="0"/>
              <a:t>Removing fully obsoleted fields</a:t>
            </a:r>
          </a:p>
        </p:txBody>
      </p:sp>
    </p:spTree>
    <p:extLst>
      <p:ext uri="{BB962C8B-B14F-4D97-AF65-F5344CB8AC3E}">
        <p14:creationId xmlns:p14="http://schemas.microsoft.com/office/powerpoint/2010/main" val="33356658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could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the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a:t>
            </a:r>
            <a:r>
              <a:rPr lang="en-US" dirty="0" err="1"/>
              <a:t>Preconditoins</a:t>
            </a:r>
            <a:r>
              <a:rPr lang="en-US" dirty="0"/>
              <a:t>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in technical or data upgrade.</a:t>
            </a:r>
          </a:p>
          <a:p>
            <a:endParaRPr lang="en-US" dirty="0"/>
          </a:p>
          <a:p>
            <a:r>
              <a:rPr lang="en-US" dirty="0"/>
              <a:t>If you would like to set the </a:t>
            </a:r>
            <a:r>
              <a:rPr lang="en-US" dirty="0" err="1"/>
              <a:t>SystemId</a:t>
            </a:r>
            <a:r>
              <a:rPr lang="en-US" dirty="0"/>
              <a:t> to Integration ID, make sure Integration record table is up to date before upgrade</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139321"/>
          </a:xfrm>
          <a:prstGeom prst="rect">
            <a:avLst/>
          </a:prstGeom>
        </p:spPr>
        <p:txBody>
          <a:bodyPr>
            <a:spAutoFit/>
          </a:bodyPr>
          <a:lstStyle/>
          <a:p>
            <a:r>
              <a:rPr lang="en-US" sz="2400" dirty="0">
                <a:latin typeface="+mn-lt"/>
              </a:rPr>
              <a:t>Upgrade tags - System Application</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538883"/>
          </a:xfrm>
        </p:spPr>
        <p:txBody>
          <a:bodyPr/>
          <a:lstStyle/>
          <a:p>
            <a:r>
              <a:rPr lang="en-US" dirty="0"/>
              <a:t>Destination apps for migration</a:t>
            </a:r>
          </a:p>
          <a:p>
            <a:r>
              <a:rPr lang="en-US" dirty="0"/>
              <a:t>Resolves references for manifests before 15.x</a:t>
            </a:r>
          </a:p>
          <a:p>
            <a:endParaRPr lang="en-US" dirty="0"/>
          </a:p>
          <a:p>
            <a:r>
              <a:rPr lang="en-US" dirty="0"/>
              <a:t>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pic>
        <p:nvPicPr>
          <p:cNvPr id="6" name="Picture 5">
            <a:extLst>
              <a:ext uri="{FF2B5EF4-FFF2-40B4-BE49-F238E27FC236}">
                <a16:creationId xmlns:a16="http://schemas.microsoft.com/office/drawing/2014/main" id="{4E561AD7-A229-4CB5-AEC2-541A78CA97D6}"/>
              </a:ext>
            </a:extLst>
          </p:cNvPr>
          <p:cNvPicPr>
            <a:picLocks noChangeAspect="1"/>
          </p:cNvPicPr>
          <p:nvPr/>
        </p:nvPicPr>
        <p:blipFill>
          <a:blip r:embed="rId3"/>
          <a:stretch>
            <a:fillRect/>
          </a:stretch>
        </p:blipFill>
        <p:spPr>
          <a:xfrm>
            <a:off x="541518" y="1397477"/>
            <a:ext cx="12436475" cy="3843683"/>
          </a:xfrm>
          <a:prstGeom prst="rect">
            <a:avLst/>
          </a:prstGeom>
        </p:spPr>
      </p:pic>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spTree>
    <p:extLst>
      <p:ext uri="{BB962C8B-B14F-4D97-AF65-F5344CB8AC3E}">
        <p14:creationId xmlns:p14="http://schemas.microsoft.com/office/powerpoint/2010/main" val="128976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t>Upgrade script</a:t>
            </a:r>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a:xfrm>
            <a:off x="465138" y="1960860"/>
            <a:ext cx="4919661" cy="2154436"/>
          </a:xfrm>
        </p:spPr>
        <p:txBody>
          <a:bodyPr/>
          <a:lstStyle/>
          <a:p>
            <a:r>
              <a:rPr lang="en-US" dirty="0"/>
              <a:t>You can find the example scripts at:</a:t>
            </a:r>
          </a:p>
          <a:p>
            <a:endParaRPr lang="en-US" dirty="0">
              <a:hlinkClick r:id="rId2"/>
            </a:endParaRPr>
          </a:p>
          <a:p>
            <a:r>
              <a:rPr lang="en-US" dirty="0">
                <a:hlinkClick r:id="rId2"/>
              </a:rPr>
              <a:t>https://github.com/microsoft/BCUpgrade/blob/master/15X%20-%20Business%20Central%202019%20Wave%202/Example/UpgradeLibrary.psm1</a:t>
            </a:r>
            <a:endParaRPr lang="en-US" dirty="0"/>
          </a:p>
          <a:p>
            <a:endParaRPr lang="en-US" dirty="0"/>
          </a:p>
        </p:txBody>
      </p:sp>
      <p:pic>
        <p:nvPicPr>
          <p:cNvPr id="6" name="Picture 5">
            <a:extLst>
              <a:ext uri="{FF2B5EF4-FFF2-40B4-BE49-F238E27FC236}">
                <a16:creationId xmlns:a16="http://schemas.microsoft.com/office/drawing/2014/main" id="{8951AAAF-3C66-49E1-B148-D8730B7C75E2}"/>
              </a:ext>
            </a:extLst>
          </p:cNvPr>
          <p:cNvPicPr>
            <a:picLocks noChangeAspect="1"/>
          </p:cNvPicPr>
          <p:nvPr/>
        </p:nvPicPr>
        <p:blipFill>
          <a:blip r:embed="rId3"/>
          <a:stretch>
            <a:fillRect/>
          </a:stretch>
        </p:blipFill>
        <p:spPr>
          <a:xfrm>
            <a:off x="5670855" y="1174813"/>
            <a:ext cx="6300482" cy="5241068"/>
          </a:xfrm>
          <a:prstGeom prst="rect">
            <a:avLst/>
          </a:prstGeom>
        </p:spPr>
      </p:pic>
      <p:sp>
        <p:nvSpPr>
          <p:cNvPr id="7" name="Text Placeholder 4">
            <a:extLst>
              <a:ext uri="{FF2B5EF4-FFF2-40B4-BE49-F238E27FC236}">
                <a16:creationId xmlns:a16="http://schemas.microsoft.com/office/drawing/2014/main" id="{E40E8816-0E49-48FF-9D5B-35A8ED279807}"/>
              </a:ext>
            </a:extLst>
          </p:cNvPr>
          <p:cNvSpPr txBox="1">
            <a:spLocks/>
          </p:cNvSpPr>
          <p:nvPr/>
        </p:nvSpPr>
        <p:spPr>
          <a:xfrm>
            <a:off x="465137" y="4416662"/>
            <a:ext cx="4919661" cy="123110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We ship upgrade tests (Docker/DVD)</a:t>
            </a:r>
          </a:p>
          <a:p>
            <a:endParaRPr lang="en-US" dirty="0"/>
          </a:p>
          <a:p>
            <a:r>
              <a:rPr lang="en-US" dirty="0"/>
              <a:t>You should setup you CI/CD to upgrade and run upgrade tests</a:t>
            </a:r>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customXml/itemProps2.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17442</TotalTime>
  <Words>7285</Words>
  <Application>Microsoft Office PowerPoint</Application>
  <PresentationFormat>Custom</PresentationFormat>
  <Paragraphs>1034</Paragraphs>
  <Slides>95</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95</vt:i4>
      </vt:variant>
    </vt:vector>
  </HeadingPairs>
  <TitlesOfParts>
    <vt:vector size="105" baseType="lpstr">
      <vt:lpstr>Arial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Table of contents</vt:lpstr>
      <vt:lpstr>PowerPoint Presentation</vt:lpstr>
      <vt:lpstr>New AL Profiles</vt:lpstr>
      <vt:lpstr>Removing Integration Management (Integration Records)</vt:lpstr>
      <vt:lpstr>New 15.x feature - Immutable Keys - $systemID</vt:lpstr>
      <vt:lpstr>SystemId upgrade considerations</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examples</vt:lpstr>
      <vt:lpstr>Populating buffer tables</vt:lpstr>
      <vt:lpstr>Example of upgrade code</vt:lpstr>
      <vt:lpstr>Recommendations on how to resolve the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added fields On-Prem</vt:lpstr>
      <vt:lpstr>Moving fields to table extensions - example</vt:lpstr>
      <vt:lpstr>Conclusion</vt:lpstr>
      <vt:lpstr>Features that are considered for 16.x and 15.x</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Where is the code</vt:lpstr>
      <vt:lpstr>Upgrade tags - Guidelines</vt:lpstr>
      <vt:lpstr>Execution context API</vt:lpstr>
      <vt:lpstr>Execution context API</vt:lpstr>
      <vt:lpstr>Code example</vt:lpstr>
      <vt:lpstr>Obsolete properties</vt:lpstr>
      <vt:lpstr> DestinationAppsForMigration </vt:lpstr>
      <vt:lpstr> DestinationAppsForMigration – Example from upgrade script</vt:lpstr>
      <vt:lpstr>Old manifest file</vt:lpstr>
      <vt:lpstr>Upgrade script</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Nikola Kukrika</cp:lastModifiedBy>
  <cp:revision>1041</cp:revision>
  <dcterms:created xsi:type="dcterms:W3CDTF">2019-02-06T01:00:06Z</dcterms:created>
  <dcterms:modified xsi:type="dcterms:W3CDTF">2019-11-21T13:56:15Z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